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6858000" type="screen4x3"/>
  <p:notesSz cx="7315200" cy="9601200"/>
  <p:embeddedFontLst>
    <p:embeddedFont>
      <p:font typeface="Arial Narrow" panose="020B0606020202030204" pitchFamily="34" charset="0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7063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16388" y="0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59875"/>
            <a:ext cx="3167063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14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3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5" name="Google Shape;375;p26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the Afghan Girl was Identified by Her Iris Patterns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remarkable story of Sharbat Gula, first photographed in 1984 aged 12 in a refugee camp in Pakistan by National Geographic photographer Steve McCurry, and traced 18 years later to a remote part of Afghanistan where she was again photographed by McCurry, is told by National Geographic in their magazine (April 2002 issue) and on their website.</a:t>
            </a:r>
            <a:endParaRPr/>
          </a:p>
        </p:txBody>
      </p:sp>
      <p:sp>
        <p:nvSpPr>
          <p:cNvPr id="376" name="Google Shape;376;p26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0" name="Google Shape;430;p32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3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1" name="Google Shape;441;p33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9" name="Google Shape;449;p34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5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7" name="Google Shape;457;p35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6" name="Google Shape;466;p36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5" name="Google Shape;475;p37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2" name="Google Shape;482;p38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04" name="Google Shape;504;p39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0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13" name="Google Shape;513;p40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2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3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01613" y="382588"/>
            <a:ext cx="7267576" cy="5449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828675" y="6062663"/>
            <a:ext cx="5268913" cy="2416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opposed to [0..255]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949325" y="4540250"/>
            <a:ext cx="5384800" cy="4379913"/>
          </a:xfrm>
          <a:prstGeom prst="rect">
            <a:avLst/>
          </a:prstGeom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2538" y="717550"/>
            <a:ext cx="4778375" cy="3582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>
            <a:spLocks noGrp="1"/>
          </p:cNvSpPr>
          <p:nvPr>
            <p:ph type="sldNum" idx="12"/>
          </p:nvPr>
        </p:nvSpPr>
        <p:spPr>
          <a:xfrm>
            <a:off x="4116388" y="9159875"/>
            <a:ext cx="3167062" cy="47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00138" y="676275"/>
            <a:ext cx="4610100" cy="3457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898525" y="4359275"/>
            <a:ext cx="5011738" cy="4132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325" tIns="47650" rIns="95325" bIns="47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1943100" y="-342900"/>
            <a:ext cx="52578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4438650" y="2152650"/>
            <a:ext cx="60960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476250" y="285750"/>
            <a:ext cx="60960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4648200" y="914400"/>
            <a:ext cx="3810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56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1"/>
          <p:cNvCxnSpPr/>
          <p:nvPr/>
        </p:nvCxnSpPr>
        <p:spPr>
          <a:xfrm>
            <a:off x="685800" y="838200"/>
            <a:ext cx="7772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.wikipedia.org/wiki/Automatic_number_plate_recognition" TargetMode="External"/><Relationship Id="rId5" Type="http://schemas.openxmlformats.org/officeDocument/2006/relationships/image" Target="../media/image74.png"/><Relationship Id="rId4" Type="http://schemas.openxmlformats.org/officeDocument/2006/relationships/hyperlink" Target="http://www.research.att.com/~yan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l.cam.ac.uk/~jgd1000/afghan.html" TargetMode="External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nsiblevision.com/" TargetMode="Externa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article/07/04/24/HNnokiasiliconvalley_1.html" TargetMode="Externa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coln.msresearch.us/" TargetMode="External"/><Relationship Id="rId5" Type="http://schemas.openxmlformats.org/officeDocument/2006/relationships/image" Target="../media/image83.jpg"/><Relationship Id="rId4" Type="http://schemas.openxmlformats.org/officeDocument/2006/relationships/hyperlink" Target="http://research.nokia.com/researchteams/vcui/index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owstuffworks.com/first-down-line.ht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bileye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hyperlink" Target="http://mobileye.wmv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g"/><Relationship Id="rId4" Type="http://schemas.openxmlformats.org/officeDocument/2006/relationships/hyperlink" Target="http://szeliski.org/Book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imagebook.github.io/chapters/1-concepts/1-images_and_pixels/images_and_pixels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eilly.com/library/view/practical-computer-vision/9781449337865/ch04.htm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Digital Image Processing</a:t>
            </a:r>
            <a:br>
              <a:rPr lang="en-US" sz="5400" dirty="0"/>
            </a:br>
            <a:r>
              <a:rPr lang="en-US" sz="4000" dirty="0"/>
              <a:t>(CSE405) 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dirty="0"/>
              <a:t>Introduction</a:t>
            </a:r>
            <a:endParaRPr dirty="0"/>
          </a:p>
        </p:txBody>
      </p:sp>
      <p:sp>
        <p:nvSpPr>
          <p:cNvPr id="91" name="Google Shape;91;p13"/>
          <p:cNvSpPr txBox="1"/>
          <p:nvPr/>
        </p:nvSpPr>
        <p:spPr>
          <a:xfrm>
            <a:off x="1096274" y="5540374"/>
            <a:ext cx="6858000" cy="958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Ferdous</a:t>
            </a:r>
            <a:endParaRPr sz="2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Lecturer, Dept. of CSE, BSMRSTU</a:t>
            </a:r>
            <a:endParaRPr/>
          </a:p>
        </p:txBody>
      </p:sp>
      <p:cxnSp>
        <p:nvCxnSpPr>
          <p:cNvPr id="92" name="Google Shape;92;p13"/>
          <p:cNvCxnSpPr/>
          <p:nvPr/>
        </p:nvCxnSpPr>
        <p:spPr>
          <a:xfrm>
            <a:off x="914400" y="3602038"/>
            <a:ext cx="7239000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" name="Google Shape;93;p13"/>
          <p:cNvCxnSpPr/>
          <p:nvPr/>
        </p:nvCxnSpPr>
        <p:spPr>
          <a:xfrm>
            <a:off x="715274" y="838200"/>
            <a:ext cx="7239000" cy="0"/>
          </a:xfrm>
          <a:prstGeom prst="straightConnector1">
            <a:avLst/>
          </a:prstGeom>
          <a:solidFill>
            <a:schemeClr val="accen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3" descr="https://assets-global.website-files.com/5d7b77b063a9066d83e1209c/62fe3b32a805ee3e647f00bc_IN%20TEXT%20ASSET.webp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Digital Image? (cont…)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Pixel values typically represent gray levels, colours, heights, opacities etc</a:t>
            </a: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 b="1"/>
              <a:t>Remember</a:t>
            </a:r>
            <a:r>
              <a:rPr lang="en-US"/>
              <a:t> </a:t>
            </a:r>
            <a:r>
              <a:rPr lang="en-US" i="1"/>
              <a:t>digitization</a:t>
            </a:r>
            <a:r>
              <a:rPr lang="en-US"/>
              <a:t> implies that a digital image is an </a:t>
            </a:r>
            <a:r>
              <a:rPr lang="en-US" i="1"/>
              <a:t>approximation</a:t>
            </a:r>
            <a:r>
              <a:rPr lang="en-US"/>
              <a:t> of a real scene</a:t>
            </a:r>
            <a:endParaRPr b="1"/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19896"/>
          <a:stretch/>
        </p:blipFill>
        <p:spPr>
          <a:xfrm>
            <a:off x="285750" y="3881438"/>
            <a:ext cx="3940175" cy="226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2"/>
          <p:cNvGrpSpPr/>
          <p:nvPr/>
        </p:nvGrpSpPr>
        <p:grpSpPr>
          <a:xfrm>
            <a:off x="4295775" y="3860800"/>
            <a:ext cx="4557713" cy="2308225"/>
            <a:chOff x="1464" y="2747"/>
            <a:chExt cx="2871" cy="1454"/>
          </a:xfrm>
        </p:grpSpPr>
        <p:pic>
          <p:nvPicPr>
            <p:cNvPr id="215" name="Google Shape;215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64" y="2747"/>
              <a:ext cx="2871" cy="1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2"/>
            <p:cNvSpPr/>
            <p:nvPr/>
          </p:nvSpPr>
          <p:spPr>
            <a:xfrm>
              <a:off x="2225" y="3153"/>
              <a:ext cx="128" cy="122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2840" y="2773"/>
              <a:ext cx="1460" cy="1402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" name="Google Shape;218;p22"/>
            <p:cNvCxnSpPr/>
            <p:nvPr/>
          </p:nvCxnSpPr>
          <p:spPr>
            <a:xfrm rot="10800000" flipH="1">
              <a:off x="2348" y="3108"/>
              <a:ext cx="484" cy="104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9" name="Google Shape;219;p22"/>
            <p:cNvSpPr/>
            <p:nvPr/>
          </p:nvSpPr>
          <p:spPr>
            <a:xfrm>
              <a:off x="3225" y="3137"/>
              <a:ext cx="56" cy="57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2"/>
            <p:cNvSpPr txBox="1"/>
            <p:nvPr/>
          </p:nvSpPr>
          <p:spPr>
            <a:xfrm>
              <a:off x="3414" y="2965"/>
              <a:ext cx="347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1 pixel</a:t>
              </a:r>
              <a:endParaRPr sz="1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" name="Google Shape;221;p22"/>
            <p:cNvCxnSpPr/>
            <p:nvPr/>
          </p:nvCxnSpPr>
          <p:spPr>
            <a:xfrm flipH="1">
              <a:off x="3296" y="3052"/>
              <a:ext cx="168" cy="9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22" name="Google Shape;222;p22"/>
          <p:cNvGrpSpPr/>
          <p:nvPr/>
        </p:nvGrpSpPr>
        <p:grpSpPr>
          <a:xfrm>
            <a:off x="-3969" y="1631156"/>
            <a:ext cx="260350" cy="5230813"/>
            <a:chOff x="-2" y="1034"/>
            <a:chExt cx="164" cy="3295"/>
          </a:xfrm>
        </p:grpSpPr>
        <p:pic>
          <p:nvPicPr>
            <p:cNvPr id="223" name="Google Shape;223;p22" descr="book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5400000">
              <a:off x="17" y="4184"/>
              <a:ext cx="125" cy="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22"/>
            <p:cNvSpPr/>
            <p:nvPr/>
          </p:nvSpPr>
          <p:spPr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Images taken from Gonzalez &amp; Woods, Digital Image Processing (2002)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Visualizing Image</a:t>
            </a:r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032" y="1183481"/>
            <a:ext cx="8491936" cy="517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as Surfaces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016833"/>
            <a:ext cx="8245930" cy="5536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as Surfaces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600" y="920646"/>
            <a:ext cx="8800684" cy="487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Digital Image Processing?</a:t>
            </a:r>
            <a:endParaRPr/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228600" y="914400"/>
            <a:ext cx="8686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Digital image processing focuses on two major tasks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Improvement of pictorial information for human interpretation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Processing of image data for storage, transmission and representation for autonomous machine perception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Some argument about where image processing ends and fields such as image analysis and computer vision start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2621761" y="798131"/>
            <a:ext cx="3862864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952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8C1515"/>
                </a:solidFill>
              </a:rPr>
              <a:t>Why do we process images?</a:t>
            </a:r>
            <a:endParaRPr sz="2700"/>
          </a:p>
        </p:txBody>
      </p:sp>
      <p:sp>
        <p:nvSpPr>
          <p:cNvPr id="257" name="Google Shape;257;p27"/>
          <p:cNvSpPr txBox="1"/>
          <p:nvPr/>
        </p:nvSpPr>
        <p:spPr>
          <a:xfrm>
            <a:off x="286880" y="1492160"/>
            <a:ext cx="4277678" cy="4085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6175" rIns="0" bIns="0" anchor="t" anchorCtr="0">
            <a:spAutoFit/>
          </a:bodyPr>
          <a:lstStyle/>
          <a:p>
            <a:pPr marL="266700" marR="0" lvl="0" indent="-257175" algn="l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975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Acquire an image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9675" marR="0" lvl="1" indent="-171926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Correct aperture and color balance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9675" marR="0" lvl="1" indent="-171926" algn="l" rtl="0"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Reconstruct image from projections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66700" marR="0" lvl="0" indent="-257175" algn="l" rtl="0">
              <a:spcBef>
                <a:spcPts val="195"/>
              </a:spcBef>
              <a:spcAft>
                <a:spcPts val="0"/>
              </a:spcAft>
              <a:buClr>
                <a:srgbClr val="8C1515"/>
              </a:buClr>
              <a:buSzPts val="975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Prepare for display or printing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9675" marR="0" lvl="1" indent="-171926" algn="l" rtl="0">
              <a:spcBef>
                <a:spcPts val="409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Adjust image size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9675" marR="0" lvl="1" indent="-171926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Color mapping, gamma-correction, halftoning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66700" marR="0" lvl="0" indent="-257175" algn="l" rtl="0">
              <a:spcBef>
                <a:spcPts val="217"/>
              </a:spcBef>
              <a:spcAft>
                <a:spcPts val="0"/>
              </a:spcAft>
              <a:buClr>
                <a:srgbClr val="8C1515"/>
              </a:buClr>
              <a:buSzPts val="975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Facilitate picture storage and transmission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9675" marR="0" lvl="1" indent="-171926" algn="l" rtl="0"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Efficiently store an image in a digital camera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9675" marR="0" lvl="1" indent="-171926" algn="l" rtl="0"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Send an image from space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66700" marR="0" lvl="0" indent="-257175" algn="l" rtl="0">
              <a:spcBef>
                <a:spcPts val="195"/>
              </a:spcBef>
              <a:spcAft>
                <a:spcPts val="0"/>
              </a:spcAft>
              <a:buClr>
                <a:srgbClr val="8C1515"/>
              </a:buClr>
              <a:buSzPts val="975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 and restore images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9675" marR="0" lvl="1" indent="-171926" algn="l" rtl="0">
              <a:spcBef>
                <a:spcPts val="33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Touch up personal photos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9675" marR="0" lvl="1" indent="-171926" algn="l" rtl="0"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Color enhancement for security screening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66700" marR="0" lvl="0" indent="-257175" algn="l" rtl="0">
              <a:spcBef>
                <a:spcPts val="288"/>
              </a:spcBef>
              <a:spcAft>
                <a:spcPts val="0"/>
              </a:spcAft>
              <a:buClr>
                <a:srgbClr val="8C1515"/>
              </a:buClr>
              <a:buSzPts val="975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information from images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9675" marR="0" lvl="1" indent="-171926" algn="l" rtl="0">
              <a:spcBef>
                <a:spcPts val="33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Read 2-d bar codes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9675" marR="0" lvl="1" indent="-171926" algn="l" rtl="0"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Character recognition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1209675" marR="0" lvl="1" indent="-171926" algn="l" rtl="0">
              <a:spcBef>
                <a:spcPts val="22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–"/>
            </a:pPr>
            <a:r>
              <a:rPr lang="en-US" sz="1238" b="0" i="1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Depth estimation</a:t>
            </a:r>
            <a:endParaRPr sz="1238" b="0" i="0" u="none" strike="noStrike" cap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66700" marR="0" lvl="0" indent="-257175" algn="l" rtl="0">
              <a:spcBef>
                <a:spcPts val="285"/>
              </a:spcBef>
              <a:spcAft>
                <a:spcPts val="0"/>
              </a:spcAft>
              <a:buClr>
                <a:srgbClr val="8C1515"/>
              </a:buClr>
              <a:buSzPts val="975"/>
              <a:buFont typeface="Noto Sans Symbols"/>
              <a:buChar char="■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more ... image processing is ubiquitous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5429250" y="1469897"/>
            <a:ext cx="893826" cy="85953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7024878" y="1437893"/>
            <a:ext cx="1145286" cy="85953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6512814" y="3429000"/>
            <a:ext cx="496062" cy="74295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27"/>
          <p:cNvSpPr/>
          <p:nvPr/>
        </p:nvSpPr>
        <p:spPr>
          <a:xfrm>
            <a:off x="5198364" y="2343150"/>
            <a:ext cx="1197864" cy="10287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27"/>
          <p:cNvSpPr/>
          <p:nvPr/>
        </p:nvSpPr>
        <p:spPr>
          <a:xfrm>
            <a:off x="5276087" y="2418587"/>
            <a:ext cx="1033272" cy="64922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7"/>
          <p:cNvSpPr/>
          <p:nvPr/>
        </p:nvSpPr>
        <p:spPr>
          <a:xfrm>
            <a:off x="6741415" y="2343151"/>
            <a:ext cx="1298447" cy="1108709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27"/>
          <p:cNvSpPr/>
          <p:nvPr/>
        </p:nvSpPr>
        <p:spPr>
          <a:xfrm>
            <a:off x="3941064" y="3753611"/>
            <a:ext cx="475488" cy="47548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4855465" y="3486150"/>
            <a:ext cx="1074419" cy="85725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7504937" y="3422142"/>
            <a:ext cx="953262" cy="859535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5769865" y="4457700"/>
            <a:ext cx="768095" cy="85725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4455414" y="4457700"/>
            <a:ext cx="1113282" cy="85725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7084315" y="4450841"/>
            <a:ext cx="1277873" cy="96012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Have you done it?</a:t>
            </a:r>
            <a:endParaRPr/>
          </a:p>
        </p:txBody>
      </p:sp>
      <p:sp>
        <p:nvSpPr>
          <p:cNvPr id="275" name="Google Shape;275;p28"/>
          <p:cNvSpPr txBox="1">
            <a:spLocks noGrp="1"/>
          </p:cNvSpPr>
          <p:nvPr>
            <p:ph type="body" idx="1"/>
          </p:nvPr>
        </p:nvSpPr>
        <p:spPr>
          <a:xfrm>
            <a:off x="2133600" y="525780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Examples of typical image processing operations</a:t>
            </a:r>
            <a:endParaRPr/>
          </a:p>
        </p:txBody>
      </p:sp>
      <p:pic>
        <p:nvPicPr>
          <p:cNvPr id="276" name="Google Shape;2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941294"/>
            <a:ext cx="7034212" cy="4153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2644382" y="798131"/>
            <a:ext cx="3816668" cy="84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952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8C1515"/>
                </a:solidFill>
              </a:rPr>
              <a:t>Image Processing Examples</a:t>
            </a:r>
            <a:endParaRPr sz="2700"/>
          </a:p>
        </p:txBody>
      </p:sp>
      <p:sp>
        <p:nvSpPr>
          <p:cNvPr id="282" name="Google Shape;282;p29"/>
          <p:cNvSpPr/>
          <p:nvPr/>
        </p:nvSpPr>
        <p:spPr>
          <a:xfrm>
            <a:off x="335761" y="1623711"/>
            <a:ext cx="6273402" cy="222078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335761" y="3771435"/>
            <a:ext cx="6273539" cy="18506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4001215" y="5594223"/>
            <a:ext cx="2661284" cy="12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M. Borgmann, L. Meunier, EE368 class project, spring 2000.</a:t>
            </a:r>
            <a:endParaRPr sz="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342901" y="5367527"/>
            <a:ext cx="2393441" cy="2560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29"/>
          <p:cNvSpPr txBox="1"/>
          <p:nvPr/>
        </p:nvSpPr>
        <p:spPr>
          <a:xfrm>
            <a:off x="401935" y="5383910"/>
            <a:ext cx="2095976" cy="19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Mosaic from 21 source images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394816" y="1614297"/>
            <a:ext cx="1562576" cy="37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381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Mosaic from 33 source  images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7298820" y="4712766"/>
            <a:ext cx="1233106" cy="6350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p29"/>
          <p:cNvSpPr/>
          <p:nvPr/>
        </p:nvSpPr>
        <p:spPr>
          <a:xfrm>
            <a:off x="7027164" y="3184398"/>
            <a:ext cx="1863090" cy="117500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9"/>
          <p:cNvSpPr/>
          <p:nvPr/>
        </p:nvSpPr>
        <p:spPr>
          <a:xfrm>
            <a:off x="7032476" y="1771948"/>
            <a:ext cx="1733093" cy="107909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7650257" y="5350383"/>
            <a:ext cx="622935" cy="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light.co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9"/>
          <p:cNvSpPr txBox="1"/>
          <p:nvPr/>
        </p:nvSpPr>
        <p:spPr>
          <a:xfrm>
            <a:off x="7437468" y="4342257"/>
            <a:ext cx="1162526" cy="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360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7395000" y="2806065"/>
            <a:ext cx="1151573" cy="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Jump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/>
        </p:nvSpPr>
        <p:spPr>
          <a:xfrm>
            <a:off x="2644382" y="1003173"/>
            <a:ext cx="3816668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8C1515"/>
                </a:solidFill>
                <a:latin typeface="Arial Narrow"/>
                <a:ea typeface="Arial Narrow"/>
                <a:cs typeface="Arial Narrow"/>
                <a:sym typeface="Arial Narrow"/>
              </a:rPr>
              <a:t>Image Processing Examples</a:t>
            </a:r>
            <a:endParaRPr sz="27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99" name="Google Shape;299;p30"/>
          <p:cNvSpPr txBox="1"/>
          <p:nvPr/>
        </p:nvSpPr>
        <p:spPr>
          <a:xfrm>
            <a:off x="3798093" y="1604392"/>
            <a:ext cx="1545431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 morphing</a:t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393766" y="1987055"/>
            <a:ext cx="7323746" cy="185534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0"/>
          <p:cNvSpPr/>
          <p:nvPr/>
        </p:nvSpPr>
        <p:spPr>
          <a:xfrm>
            <a:off x="358113" y="3810761"/>
            <a:ext cx="6172199" cy="178993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3719430" y="5535168"/>
            <a:ext cx="2743676" cy="11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5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Source: Yi-Wen Liu and Yu-Li Hsueh, EE368 class project, spring 2000.</a:t>
            </a:r>
            <a:endParaRPr sz="67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0"/>
          <p:cNvSpPr/>
          <p:nvPr/>
        </p:nvSpPr>
        <p:spPr>
          <a:xfrm>
            <a:off x="7692389" y="4958333"/>
            <a:ext cx="973836" cy="54635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/>
        </p:nvSpPr>
        <p:spPr>
          <a:xfrm>
            <a:off x="2644382" y="1003173"/>
            <a:ext cx="3816668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8C1515"/>
                </a:solidFill>
                <a:latin typeface="Arial Narrow"/>
                <a:ea typeface="Arial Narrow"/>
                <a:cs typeface="Arial Narrow"/>
                <a:sym typeface="Arial Narrow"/>
              </a:rPr>
              <a:t>Image Processing Examples</a:t>
            </a:r>
            <a:endParaRPr sz="27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09" name="Google Shape;309;p31"/>
          <p:cNvSpPr txBox="1"/>
          <p:nvPr/>
        </p:nvSpPr>
        <p:spPr>
          <a:xfrm>
            <a:off x="3792139" y="1604392"/>
            <a:ext cx="1557338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 Detection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5849671" y="4083176"/>
            <a:ext cx="2735103" cy="12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Henry Chang, Ulises Robles, EE368 class project, spring 2000.</a:t>
            </a:r>
            <a:endParaRPr sz="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7028258" y="2171700"/>
            <a:ext cx="1543050" cy="18993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1868929" y="2171700"/>
            <a:ext cx="1489786" cy="18941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5428071" y="2171700"/>
            <a:ext cx="1352969" cy="190023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31"/>
          <p:cNvSpPr/>
          <p:nvPr/>
        </p:nvSpPr>
        <p:spPr>
          <a:xfrm>
            <a:off x="341709" y="2171700"/>
            <a:ext cx="1280000" cy="18971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31"/>
          <p:cNvSpPr/>
          <p:nvPr/>
        </p:nvSpPr>
        <p:spPr>
          <a:xfrm>
            <a:off x="3605934" y="2171700"/>
            <a:ext cx="1574917" cy="188503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4003480" y="1005880"/>
            <a:ext cx="1254319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952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8C1515"/>
                </a:solidFill>
              </a:rPr>
              <a:t>Imaging</a:t>
            </a:r>
            <a:endParaRPr sz="2700"/>
          </a:p>
        </p:txBody>
      </p:sp>
      <p:sp>
        <p:nvSpPr>
          <p:cNvPr id="100" name="Google Shape;100;p14"/>
          <p:cNvSpPr/>
          <p:nvPr/>
        </p:nvSpPr>
        <p:spPr>
          <a:xfrm>
            <a:off x="4550298" y="1928182"/>
            <a:ext cx="305753" cy="157163"/>
          </a:xfrm>
          <a:custGeom>
            <a:avLst/>
            <a:gdLst/>
            <a:ahLst/>
            <a:cxnLst/>
            <a:rect l="l" t="t" r="r" b="b"/>
            <a:pathLst>
              <a:path w="407670" h="209550" extrusionOk="0">
                <a:moveTo>
                  <a:pt x="300614" y="163853"/>
                </a:moveTo>
                <a:lnTo>
                  <a:pt x="239222" y="171455"/>
                </a:lnTo>
                <a:lnTo>
                  <a:pt x="222656" y="192700"/>
                </a:lnTo>
                <a:lnTo>
                  <a:pt x="225053" y="199876"/>
                </a:lnTo>
                <a:lnTo>
                  <a:pt x="229849" y="205383"/>
                </a:lnTo>
                <a:lnTo>
                  <a:pt x="236360" y="208691"/>
                </a:lnTo>
                <a:lnTo>
                  <a:pt x="243903" y="209265"/>
                </a:lnTo>
                <a:lnTo>
                  <a:pt x="386503" y="191611"/>
                </a:lnTo>
                <a:lnTo>
                  <a:pt x="365381" y="191611"/>
                </a:lnTo>
                <a:lnTo>
                  <a:pt x="300614" y="163853"/>
                </a:lnTo>
                <a:close/>
              </a:path>
              <a:path w="407670" h="209550" extrusionOk="0">
                <a:moveTo>
                  <a:pt x="338134" y="159208"/>
                </a:moveTo>
                <a:lnTo>
                  <a:pt x="300614" y="163853"/>
                </a:lnTo>
                <a:lnTo>
                  <a:pt x="365381" y="191611"/>
                </a:lnTo>
                <a:lnTo>
                  <a:pt x="368024" y="185445"/>
                </a:lnTo>
                <a:lnTo>
                  <a:pt x="357581" y="185445"/>
                </a:lnTo>
                <a:lnTo>
                  <a:pt x="338134" y="159208"/>
                </a:lnTo>
                <a:close/>
              </a:path>
              <a:path w="407670" h="209550" extrusionOk="0">
                <a:moveTo>
                  <a:pt x="296892" y="48949"/>
                </a:moveTo>
                <a:lnTo>
                  <a:pt x="289596" y="49275"/>
                </a:lnTo>
                <a:lnTo>
                  <a:pt x="282747" y="52487"/>
                </a:lnTo>
                <a:lnTo>
                  <a:pt x="277682" y="58105"/>
                </a:lnTo>
                <a:lnTo>
                  <a:pt x="275248" y="64991"/>
                </a:lnTo>
                <a:lnTo>
                  <a:pt x="275574" y="72287"/>
                </a:lnTo>
                <a:lnTo>
                  <a:pt x="278786" y="79136"/>
                </a:lnTo>
                <a:lnTo>
                  <a:pt x="315622" y="128834"/>
                </a:lnTo>
                <a:lnTo>
                  <a:pt x="380390" y="156592"/>
                </a:lnTo>
                <a:lnTo>
                  <a:pt x="365381" y="191611"/>
                </a:lnTo>
                <a:lnTo>
                  <a:pt x="386503" y="191611"/>
                </a:lnTo>
                <a:lnTo>
                  <a:pt x="407635" y="188995"/>
                </a:lnTo>
                <a:lnTo>
                  <a:pt x="309396" y="56448"/>
                </a:lnTo>
                <a:lnTo>
                  <a:pt x="303778" y="51383"/>
                </a:lnTo>
                <a:lnTo>
                  <a:pt x="296892" y="48949"/>
                </a:lnTo>
                <a:close/>
              </a:path>
              <a:path w="407670" h="209550" extrusionOk="0">
                <a:moveTo>
                  <a:pt x="370545" y="155195"/>
                </a:moveTo>
                <a:lnTo>
                  <a:pt x="338134" y="159208"/>
                </a:lnTo>
                <a:lnTo>
                  <a:pt x="357581" y="185445"/>
                </a:lnTo>
                <a:lnTo>
                  <a:pt x="370545" y="155195"/>
                </a:lnTo>
                <a:close/>
              </a:path>
              <a:path w="407670" h="209550" extrusionOk="0">
                <a:moveTo>
                  <a:pt x="377130" y="155195"/>
                </a:moveTo>
                <a:lnTo>
                  <a:pt x="370545" y="155195"/>
                </a:lnTo>
                <a:lnTo>
                  <a:pt x="357581" y="185445"/>
                </a:lnTo>
                <a:lnTo>
                  <a:pt x="368024" y="185445"/>
                </a:lnTo>
                <a:lnTo>
                  <a:pt x="380390" y="156592"/>
                </a:lnTo>
                <a:lnTo>
                  <a:pt x="377130" y="155195"/>
                </a:lnTo>
                <a:close/>
              </a:path>
              <a:path w="407670" h="209550" extrusionOk="0">
                <a:moveTo>
                  <a:pt x="15008" y="0"/>
                </a:moveTo>
                <a:lnTo>
                  <a:pt x="0" y="35018"/>
                </a:lnTo>
                <a:lnTo>
                  <a:pt x="300614" y="163853"/>
                </a:lnTo>
                <a:lnTo>
                  <a:pt x="338134" y="159208"/>
                </a:lnTo>
                <a:lnTo>
                  <a:pt x="315622" y="128834"/>
                </a:lnTo>
                <a:lnTo>
                  <a:pt x="15008" y="0"/>
                </a:lnTo>
                <a:close/>
              </a:path>
              <a:path w="407670" h="209550" extrusionOk="0">
                <a:moveTo>
                  <a:pt x="315622" y="128834"/>
                </a:moveTo>
                <a:lnTo>
                  <a:pt x="338134" y="159208"/>
                </a:lnTo>
                <a:lnTo>
                  <a:pt x="370545" y="155195"/>
                </a:lnTo>
                <a:lnTo>
                  <a:pt x="377130" y="155195"/>
                </a:lnTo>
                <a:lnTo>
                  <a:pt x="315622" y="128834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4425696" y="1936241"/>
            <a:ext cx="290322" cy="145618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5461253" y="3431286"/>
            <a:ext cx="1241298" cy="2674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5450842" y="3280703"/>
            <a:ext cx="126683" cy="297180"/>
          </a:xfrm>
          <a:custGeom>
            <a:avLst/>
            <a:gdLst/>
            <a:ahLst/>
            <a:cxnLst/>
            <a:rect l="l" t="t" r="r" b="b"/>
            <a:pathLst>
              <a:path w="168909" h="396239" extrusionOk="0">
                <a:moveTo>
                  <a:pt x="99340" y="74160"/>
                </a:moveTo>
                <a:lnTo>
                  <a:pt x="74280" y="102470"/>
                </a:lnTo>
                <a:lnTo>
                  <a:pt x="17347" y="388480"/>
                </a:lnTo>
                <a:lnTo>
                  <a:pt x="54715" y="395918"/>
                </a:lnTo>
                <a:lnTo>
                  <a:pt x="111647" y="109907"/>
                </a:lnTo>
                <a:lnTo>
                  <a:pt x="99340" y="74160"/>
                </a:lnTo>
                <a:close/>
              </a:path>
              <a:path w="168909" h="396239" extrusionOk="0">
                <a:moveTo>
                  <a:pt x="125588" y="33361"/>
                </a:moveTo>
                <a:lnTo>
                  <a:pt x="88037" y="33361"/>
                </a:lnTo>
                <a:lnTo>
                  <a:pt x="125404" y="40798"/>
                </a:lnTo>
                <a:lnTo>
                  <a:pt x="111647" y="109907"/>
                </a:lnTo>
                <a:lnTo>
                  <a:pt x="131786" y="168399"/>
                </a:lnTo>
                <a:lnTo>
                  <a:pt x="135615" y="174923"/>
                </a:lnTo>
                <a:lnTo>
                  <a:pt x="141447" y="179319"/>
                </a:lnTo>
                <a:lnTo>
                  <a:pt x="148501" y="181208"/>
                </a:lnTo>
                <a:lnTo>
                  <a:pt x="156000" y="180210"/>
                </a:lnTo>
                <a:lnTo>
                  <a:pt x="162524" y="176380"/>
                </a:lnTo>
                <a:lnTo>
                  <a:pt x="166920" y="170549"/>
                </a:lnTo>
                <a:lnTo>
                  <a:pt x="168809" y="163495"/>
                </a:lnTo>
                <a:lnTo>
                  <a:pt x="167811" y="155996"/>
                </a:lnTo>
                <a:lnTo>
                  <a:pt x="125588" y="33361"/>
                </a:lnTo>
                <a:close/>
              </a:path>
              <a:path w="168909" h="396239" extrusionOk="0">
                <a:moveTo>
                  <a:pt x="114102" y="0"/>
                </a:moveTo>
                <a:lnTo>
                  <a:pt x="4750" y="123536"/>
                </a:lnTo>
                <a:lnTo>
                  <a:pt x="956" y="130081"/>
                </a:lnTo>
                <a:lnTo>
                  <a:pt x="0" y="137321"/>
                </a:lnTo>
                <a:lnTo>
                  <a:pt x="1827" y="144391"/>
                </a:lnTo>
                <a:lnTo>
                  <a:pt x="6387" y="150427"/>
                </a:lnTo>
                <a:lnTo>
                  <a:pt x="12932" y="154221"/>
                </a:lnTo>
                <a:lnTo>
                  <a:pt x="20172" y="155178"/>
                </a:lnTo>
                <a:lnTo>
                  <a:pt x="27242" y="153350"/>
                </a:lnTo>
                <a:lnTo>
                  <a:pt x="33278" y="148790"/>
                </a:lnTo>
                <a:lnTo>
                  <a:pt x="74280" y="102470"/>
                </a:lnTo>
                <a:lnTo>
                  <a:pt x="88037" y="33361"/>
                </a:lnTo>
                <a:lnTo>
                  <a:pt x="125588" y="33361"/>
                </a:lnTo>
                <a:lnTo>
                  <a:pt x="114102" y="0"/>
                </a:lnTo>
                <a:close/>
              </a:path>
              <a:path w="168909" h="396239" extrusionOk="0">
                <a:moveTo>
                  <a:pt x="124910" y="43281"/>
                </a:moveTo>
                <a:lnTo>
                  <a:pt x="88709" y="43281"/>
                </a:lnTo>
                <a:lnTo>
                  <a:pt x="120986" y="49706"/>
                </a:lnTo>
                <a:lnTo>
                  <a:pt x="99340" y="74160"/>
                </a:lnTo>
                <a:lnTo>
                  <a:pt x="111647" y="109907"/>
                </a:lnTo>
                <a:lnTo>
                  <a:pt x="124910" y="43281"/>
                </a:lnTo>
                <a:close/>
              </a:path>
              <a:path w="168909" h="396239" extrusionOk="0">
                <a:moveTo>
                  <a:pt x="88037" y="33361"/>
                </a:moveTo>
                <a:lnTo>
                  <a:pt x="74280" y="102470"/>
                </a:lnTo>
                <a:lnTo>
                  <a:pt x="99340" y="74160"/>
                </a:lnTo>
                <a:lnTo>
                  <a:pt x="88709" y="43281"/>
                </a:lnTo>
                <a:lnTo>
                  <a:pt x="124910" y="43281"/>
                </a:lnTo>
                <a:lnTo>
                  <a:pt x="125404" y="40798"/>
                </a:lnTo>
                <a:lnTo>
                  <a:pt x="88037" y="33361"/>
                </a:lnTo>
                <a:close/>
              </a:path>
              <a:path w="168909" h="396239" extrusionOk="0">
                <a:moveTo>
                  <a:pt x="88709" y="43281"/>
                </a:moveTo>
                <a:lnTo>
                  <a:pt x="99340" y="74160"/>
                </a:lnTo>
                <a:lnTo>
                  <a:pt x="120986" y="49706"/>
                </a:lnTo>
                <a:lnTo>
                  <a:pt x="88709" y="4328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858464" y="1835277"/>
            <a:ext cx="133826" cy="2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5576098" y="3046857"/>
            <a:ext cx="133826" cy="2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572963" y="3488056"/>
            <a:ext cx="120968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4687013" y="3030856"/>
            <a:ext cx="120968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81000" y="4600317"/>
            <a:ext cx="6140768" cy="125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267653" marR="0" lvl="0" indent="-257650" algn="l" rtl="0">
              <a:lnSpc>
                <a:spcPct val="115794"/>
              </a:lnSpc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visual representation in form of a function	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7653" marR="0" lvl="0" indent="0" algn="l" rtl="0">
              <a:lnSpc>
                <a:spcPct val="116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2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related to the brightness (or color) at point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57175" algn="l" rtl="0">
              <a:spcBef>
                <a:spcPts val="172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images are defined over a rectangle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-257175" algn="l" rtl="0">
              <a:spcBef>
                <a:spcPts val="469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 amplitude and space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6581863" y="4129659"/>
            <a:ext cx="1312545" cy="17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i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[Albrecht Dürer, 1525]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59054" y="5818464"/>
            <a:ext cx="4684395" cy="16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Digital Image Processing: Bernd Girod, © 2013-2019 Stanford University -- Introduction </a:t>
            </a:r>
            <a:fld id="{00000000-1234-1234-1234-123412341234}" type="slidenum">
              <a:rPr lang="en-US" sz="105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2</a:t>
            </a:fld>
            <a:endParaRPr sz="105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7144" y="1487221"/>
            <a:ext cx="3836465" cy="266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/>
          <p:nvPr/>
        </p:nvSpPr>
        <p:spPr>
          <a:xfrm>
            <a:off x="2644382" y="1003173"/>
            <a:ext cx="3816668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8C1515"/>
                </a:solidFill>
                <a:latin typeface="Arial Narrow"/>
                <a:ea typeface="Arial Narrow"/>
                <a:cs typeface="Arial Narrow"/>
                <a:sym typeface="Arial Narrow"/>
              </a:rPr>
              <a:t>Image Processing Examples</a:t>
            </a:r>
            <a:endParaRPr sz="27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1356158" y="1657350"/>
            <a:ext cx="5181601" cy="3886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3458418" y="5537073"/>
            <a:ext cx="3136106" cy="12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Michael Bax, Chunlei Liu, and Ping Li, EE368 class project, spring 2003.</a:t>
            </a:r>
            <a:endParaRPr sz="7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1348741" y="1657350"/>
            <a:ext cx="5189219" cy="4000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3084908" y="1661542"/>
            <a:ext cx="1557338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 Detection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3"/>
          <p:cNvSpPr txBox="1"/>
          <p:nvPr/>
        </p:nvSpPr>
        <p:spPr>
          <a:xfrm>
            <a:off x="2644382" y="1003173"/>
            <a:ext cx="3816668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8C1515"/>
                </a:solidFill>
                <a:latin typeface="Arial Narrow"/>
                <a:ea typeface="Arial Narrow"/>
                <a:cs typeface="Arial Narrow"/>
                <a:sym typeface="Arial Narrow"/>
              </a:rPr>
              <a:t>Image Processing Examples</a:t>
            </a:r>
            <a:endParaRPr sz="27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30" name="Google Shape;330;p33"/>
          <p:cNvSpPr/>
          <p:nvPr/>
        </p:nvSpPr>
        <p:spPr>
          <a:xfrm>
            <a:off x="1523771" y="1663717"/>
            <a:ext cx="5047288" cy="39719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3"/>
          <p:cNvSpPr/>
          <p:nvPr/>
        </p:nvSpPr>
        <p:spPr>
          <a:xfrm>
            <a:off x="6791706" y="2121408"/>
            <a:ext cx="1568195" cy="16824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3"/>
          <p:cNvSpPr/>
          <p:nvPr/>
        </p:nvSpPr>
        <p:spPr>
          <a:xfrm>
            <a:off x="7028258" y="2078398"/>
            <a:ext cx="1474126" cy="159087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7024686" y="2074826"/>
            <a:ext cx="1481614" cy="1598295"/>
          </a:xfrm>
          <a:custGeom>
            <a:avLst/>
            <a:gdLst/>
            <a:ahLst/>
            <a:cxnLst/>
            <a:rect l="l" t="t" r="r" b="b"/>
            <a:pathLst>
              <a:path w="1975484" h="2131060" extrusionOk="0">
                <a:moveTo>
                  <a:pt x="0" y="0"/>
                </a:moveTo>
                <a:lnTo>
                  <a:pt x="1975026" y="0"/>
                </a:lnTo>
                <a:lnTo>
                  <a:pt x="1975026" y="2130696"/>
                </a:lnTo>
                <a:lnTo>
                  <a:pt x="0" y="2130696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3"/>
          <p:cNvSpPr/>
          <p:nvPr/>
        </p:nvSpPr>
        <p:spPr>
          <a:xfrm>
            <a:off x="1522475" y="1659636"/>
            <a:ext cx="5049774" cy="4206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2229564" y="1659256"/>
            <a:ext cx="3615690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 Blurring for Privacy Protection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Operations in Frequency Domain </a:t>
            </a:r>
            <a:endParaRPr/>
          </a:p>
        </p:txBody>
      </p:sp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34" descr="local_filtering1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824" y="2540060"/>
            <a:ext cx="2579640" cy="258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 descr="local_filtering1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5251" y="2553709"/>
            <a:ext cx="2586108" cy="259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 descr="local_filtering1c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44407" y="2554559"/>
            <a:ext cx="2576511" cy="258439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4"/>
          <p:cNvSpPr txBox="1"/>
          <p:nvPr/>
        </p:nvSpPr>
        <p:spPr>
          <a:xfrm>
            <a:off x="583869" y="2103190"/>
            <a:ext cx="2655888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Noisy image</a:t>
            </a:r>
            <a:endParaRPr/>
          </a:p>
        </p:txBody>
      </p:sp>
      <p:sp>
        <p:nvSpPr>
          <p:cNvPr id="346" name="Google Shape;346;p34"/>
          <p:cNvSpPr txBox="1"/>
          <p:nvPr/>
        </p:nvSpPr>
        <p:spPr>
          <a:xfrm>
            <a:off x="3601556" y="2103190"/>
            <a:ext cx="2271712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Fourier Spectrum</a:t>
            </a:r>
            <a:endParaRPr/>
          </a:p>
        </p:txBody>
      </p:sp>
      <p:sp>
        <p:nvSpPr>
          <p:cNvPr id="347" name="Google Shape;347;p34"/>
          <p:cNvSpPr txBox="1"/>
          <p:nvPr/>
        </p:nvSpPr>
        <p:spPr>
          <a:xfrm>
            <a:off x="6140783" y="2105461"/>
            <a:ext cx="249825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Filtered image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Inpainting 1</a:t>
            </a:r>
            <a:endParaRPr/>
          </a:p>
        </p:txBody>
      </p:sp>
      <p:sp>
        <p:nvSpPr>
          <p:cNvPr id="353" name="Google Shape;353;p35"/>
          <p:cNvSpPr txBox="1">
            <a:spLocks noGrp="1"/>
          </p:cNvSpPr>
          <p:nvPr>
            <p:ph type="sldNum" idx="1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35" descr="3ch_origin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56" y="1747938"/>
            <a:ext cx="4082505" cy="3423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 descr="3ch_restaurad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80648" y="1775470"/>
            <a:ext cx="4099327" cy="343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Optical character recognition (OCR)</a:t>
            </a:r>
            <a:endParaRPr/>
          </a:p>
        </p:txBody>
      </p:sp>
      <p:pic>
        <p:nvPicPr>
          <p:cNvPr id="361" name="Google Shape;361;p36" descr="asample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690813"/>
            <a:ext cx="36576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/>
          <p:nvPr/>
        </p:nvSpPr>
        <p:spPr>
          <a:xfrm>
            <a:off x="685800" y="5362575"/>
            <a:ext cx="3379788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 recognition, AT&amp;T labs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http://www.research.att.com/~yann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685800" y="9906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 to convert scanned docs to text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have a scanner, it probably came with OCR software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6" descr="California_license_plate_ANP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6800" y="2419350"/>
            <a:ext cx="3581400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6"/>
          <p:cNvSpPr txBox="1"/>
          <p:nvPr/>
        </p:nvSpPr>
        <p:spPr>
          <a:xfrm>
            <a:off x="4511675" y="5362575"/>
            <a:ext cx="4513263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License plate readers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http://en.wikipedia.org/wiki/Automatic_number_plate_recognition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 recognition</a:t>
            </a:r>
            <a:endParaRPr/>
          </a:p>
        </p:txBody>
      </p:sp>
      <p:pic>
        <p:nvPicPr>
          <p:cNvPr id="371" name="Google Shape;371;p37" descr="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1288" y="1066800"/>
            <a:ext cx="35179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7"/>
          <p:cNvSpPr/>
          <p:nvPr/>
        </p:nvSpPr>
        <p:spPr>
          <a:xfrm>
            <a:off x="1066800" y="6248400"/>
            <a:ext cx="67373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Who is she?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Vision-based biometrics</a:t>
            </a:r>
            <a:endParaRPr/>
          </a:p>
        </p:txBody>
      </p:sp>
      <p:pic>
        <p:nvPicPr>
          <p:cNvPr id="379" name="Google Shape;379;p38" descr="youngProcessed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4362450"/>
            <a:ext cx="31242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 descr="matched2002_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800" y="4362450"/>
            <a:ext cx="31242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 descr="afghanportrait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00" y="990600"/>
            <a:ext cx="381000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/>
          <p:cNvSpPr/>
          <p:nvPr/>
        </p:nvSpPr>
        <p:spPr>
          <a:xfrm>
            <a:off x="1492250" y="3886200"/>
            <a:ext cx="6737350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the Afghan Girl was Identified by Her Iris Patterns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  Read the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story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without a password…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39" descr="XM Micro Biometric Fingerprint M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5625" y="1333500"/>
            <a:ext cx="2136775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/>
          <p:nvPr/>
        </p:nvSpPr>
        <p:spPr>
          <a:xfrm>
            <a:off x="1524000" y="5410200"/>
            <a:ext cx="2514600" cy="8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Fingerprint scanners on many new laptops, 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devices</a:t>
            </a:r>
            <a:endParaRPr/>
          </a:p>
        </p:txBody>
      </p:sp>
      <p:pic>
        <p:nvPicPr>
          <p:cNvPr id="391" name="Google Shape;391;p39" descr="FINGERPRI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325" y="3048000"/>
            <a:ext cx="10572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 descr="login_dialo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00800" y="2679700"/>
            <a:ext cx="220980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/>
          <p:nvPr/>
        </p:nvSpPr>
        <p:spPr>
          <a:xfrm>
            <a:off x="4953000" y="5287963"/>
            <a:ext cx="35814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 recognition systems now beginning to appear more widely</a:t>
            </a:r>
            <a:b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http://www.sensiblevision.com/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39" descr="woman_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3900" y="2933700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 recognition (in mobile phones)</a:t>
            </a:r>
            <a:endParaRPr/>
          </a:p>
        </p:txBody>
      </p:sp>
      <p:sp>
        <p:nvSpPr>
          <p:cNvPr id="400" name="Google Shape;400;p40"/>
          <p:cNvSpPr txBox="1">
            <a:spLocks noGrp="1"/>
          </p:cNvSpPr>
          <p:nvPr>
            <p:ph type="body" idx="1"/>
          </p:nvPr>
        </p:nvSpPr>
        <p:spPr>
          <a:xfrm>
            <a:off x="685800" y="4495800"/>
            <a:ext cx="7772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becoming real: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                      Microsoft Research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Point &amp; Find</a:t>
            </a:r>
            <a:r>
              <a:rPr lang="en-US"/>
              <a:t>,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Nokia</a:t>
            </a:r>
            <a:endParaRPr/>
          </a:p>
        </p:txBody>
      </p:sp>
      <p:pic>
        <p:nvPicPr>
          <p:cNvPr id="401" name="Google Shape;401;p40" descr="Smart Phot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8725" y="1371600"/>
            <a:ext cx="6543675" cy="2776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0" descr="Lincolntitle0sm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4953000"/>
            <a:ext cx="142875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1" descr="____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1371600"/>
            <a:ext cx="2343150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 descr="cap_1384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1447800"/>
            <a:ext cx="5715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/>
          <p:nvPr/>
        </p:nvSpPr>
        <p:spPr>
          <a:xfrm>
            <a:off x="1965325" y="5988050"/>
            <a:ext cx="5197475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Matrix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movies, ESC Entertainment, XYZRGB, NRC</a:t>
            </a:r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Special effects:  shape capture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4003480" y="1005880"/>
            <a:ext cx="1254319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952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8C1515"/>
                </a:solidFill>
              </a:rPr>
              <a:t>Imaging</a:t>
            </a:r>
            <a:endParaRPr sz="2700"/>
          </a:p>
        </p:txBody>
      </p:sp>
      <p:sp>
        <p:nvSpPr>
          <p:cNvPr id="117" name="Google Shape;117;p15"/>
          <p:cNvSpPr/>
          <p:nvPr/>
        </p:nvSpPr>
        <p:spPr>
          <a:xfrm>
            <a:off x="130302" y="1938527"/>
            <a:ext cx="2384298" cy="17762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4969764" y="1771650"/>
            <a:ext cx="3778758" cy="21145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285749" y="3880016"/>
            <a:ext cx="8132921" cy="168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625" rIns="0" bIns="0" anchor="t" anchorCtr="0">
            <a:spAutoFit/>
          </a:bodyPr>
          <a:lstStyle/>
          <a:p>
            <a:pPr marL="515493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 chamber with lenses </a:t>
            </a:r>
            <a:r>
              <a:rPr lang="en-US" sz="1200" i="1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[Kircher 1646]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7653" marR="0" lvl="0" indent="-257650" algn="l" rtl="0">
              <a:lnSpc>
                <a:spcPct val="115794"/>
              </a:lnSpc>
              <a:spcBef>
                <a:spcPts val="1001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visual representation in form of a function	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7653" marR="0" lvl="0" indent="0" algn="l" rtl="0">
              <a:lnSpc>
                <a:spcPct val="116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</a:t>
            </a:r>
            <a:r>
              <a:rPr lang="en-US" sz="21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related to the brightness (or color) at point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57175" algn="l" rtl="0">
              <a:spcBef>
                <a:spcPts val="172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images are defined over a rectangle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-257175" algn="l" rtl="0">
              <a:spcBef>
                <a:spcPts val="469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in amplitude and space</a:t>
            </a: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850641" y="1885950"/>
            <a:ext cx="1892808" cy="189280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Sports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7" name="Google Shape;417;p42" descr="first-down-l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7000" y="155257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/>
        </p:nvSpPr>
        <p:spPr>
          <a:xfrm>
            <a:off x="2433638" y="4495800"/>
            <a:ext cx="4246562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Sportvision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first down line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Nice </a:t>
            </a:r>
            <a:r>
              <a:rPr lang="en-US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explanation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on www.howstuffworks.com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cars</a:t>
            </a:r>
            <a:endParaRPr/>
          </a:p>
        </p:txBody>
      </p:sp>
      <p:sp>
        <p:nvSpPr>
          <p:cNvPr id="424" name="Google Shape;424;p43"/>
          <p:cNvSpPr txBox="1">
            <a:spLocks noGrp="1"/>
          </p:cNvSpPr>
          <p:nvPr>
            <p:ph type="body" idx="1"/>
          </p:nvPr>
        </p:nvSpPr>
        <p:spPr>
          <a:xfrm>
            <a:off x="685800" y="4876800"/>
            <a:ext cx="80772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Mobileye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Vision systems currently in high-end BMW, GM, Volvo models 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By 2010:  70% of car manufacturers.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Video demo</a:t>
            </a:r>
            <a:endParaRPr/>
          </a:p>
        </p:txBody>
      </p:sp>
      <p:pic>
        <p:nvPicPr>
          <p:cNvPr id="425" name="Google Shape;42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875" y="869950"/>
            <a:ext cx="7781925" cy="400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4572000" y="425450"/>
            <a:ext cx="396716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content courtesy of Amnon Shashua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4" descr="mad_head_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363" y="762000"/>
            <a:ext cx="3068637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4" descr="head_nite_2_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295400"/>
            <a:ext cx="330200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4" descr="head_night_2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0400" y="2819400"/>
            <a:ext cx="302895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4"/>
          <p:cNvSpPr txBox="1"/>
          <p:nvPr/>
        </p:nvSpPr>
        <p:spPr>
          <a:xfrm>
            <a:off x="98425" y="106363"/>
            <a:ext cx="577850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Challenges: viewpoint variation</a:t>
            </a:r>
            <a:endParaRPr/>
          </a:p>
        </p:txBody>
      </p:sp>
      <p:sp>
        <p:nvSpPr>
          <p:cNvPr id="436" name="Google Shape;436;p44"/>
          <p:cNvSpPr txBox="1"/>
          <p:nvPr/>
        </p:nvSpPr>
        <p:spPr>
          <a:xfrm>
            <a:off x="0" y="6491288"/>
            <a:ext cx="26860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Michelangelo 1475-1564</a:t>
            </a:r>
            <a:endParaRPr/>
          </a:p>
        </p:txBody>
      </p:sp>
      <p:sp>
        <p:nvSpPr>
          <p:cNvPr id="437" name="Google Shape;437;p44"/>
          <p:cNvSpPr txBox="1"/>
          <p:nvPr/>
        </p:nvSpPr>
        <p:spPr>
          <a:xfrm>
            <a:off x="6253163" y="6575425"/>
            <a:ext cx="28225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Fei-Fei, Fergus &amp; Torralba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5"/>
          <p:cNvSpPr txBox="1"/>
          <p:nvPr/>
        </p:nvSpPr>
        <p:spPr>
          <a:xfrm>
            <a:off x="98425" y="106363"/>
            <a:ext cx="4470400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Challenges: illumination</a:t>
            </a:r>
            <a:endParaRPr/>
          </a:p>
        </p:txBody>
      </p:sp>
      <p:sp>
        <p:nvSpPr>
          <p:cNvPr id="444" name="Google Shape;444;p45"/>
          <p:cNvSpPr txBox="1"/>
          <p:nvPr/>
        </p:nvSpPr>
        <p:spPr>
          <a:xfrm>
            <a:off x="6557963" y="6570663"/>
            <a:ext cx="20256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CC99"/>
                </a:solidFill>
                <a:latin typeface="Arial"/>
                <a:ea typeface="Arial"/>
                <a:cs typeface="Arial"/>
                <a:sym typeface="Arial"/>
              </a:rPr>
              <a:t>image credit: J. Koenderink</a:t>
            </a:r>
            <a:endParaRPr/>
          </a:p>
        </p:txBody>
      </p:sp>
      <p:pic>
        <p:nvPicPr>
          <p:cNvPr id="445" name="Google Shape;44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3000"/>
            <a:ext cx="9144000" cy="355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6" descr="wallpaper01_1024x768"/>
          <p:cNvPicPr preferRelativeResize="0"/>
          <p:nvPr/>
        </p:nvPicPr>
        <p:blipFill rotWithShape="1">
          <a:blip r:embed="rId3">
            <a:alphaModFix/>
          </a:blip>
          <a:srcRect l="30348" t="5618" r="28346" b="998"/>
          <a:stretch/>
        </p:blipFill>
        <p:spPr>
          <a:xfrm>
            <a:off x="2743200" y="1066800"/>
            <a:ext cx="3952875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 txBox="1"/>
          <p:nvPr/>
        </p:nvSpPr>
        <p:spPr>
          <a:xfrm>
            <a:off x="117475" y="182563"/>
            <a:ext cx="33877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Challenges: scale</a:t>
            </a:r>
            <a:endParaRPr/>
          </a:p>
        </p:txBody>
      </p:sp>
      <p:sp>
        <p:nvSpPr>
          <p:cNvPr id="453" name="Google Shape;453;p46"/>
          <p:cNvSpPr txBox="1"/>
          <p:nvPr/>
        </p:nvSpPr>
        <p:spPr>
          <a:xfrm>
            <a:off x="6253163" y="6575425"/>
            <a:ext cx="28225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Fei-Fei, Fergus &amp; Torralba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47" descr="ANCIENTANIMALART-CHINA-HORSE-3-XU-BEI-HUA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43013"/>
            <a:ext cx="9144000" cy="4471987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7"/>
          <p:cNvSpPr txBox="1"/>
          <p:nvPr/>
        </p:nvSpPr>
        <p:spPr>
          <a:xfrm>
            <a:off x="98425" y="106363"/>
            <a:ext cx="4581525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Challenges: deformation</a:t>
            </a:r>
            <a:endParaRPr/>
          </a:p>
        </p:txBody>
      </p:sp>
      <p:sp>
        <p:nvSpPr>
          <p:cNvPr id="461" name="Google Shape;461;p47"/>
          <p:cNvSpPr txBox="1"/>
          <p:nvPr/>
        </p:nvSpPr>
        <p:spPr>
          <a:xfrm>
            <a:off x="228600" y="5867400"/>
            <a:ext cx="2000250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Xu, Beihong 1943</a:t>
            </a:r>
            <a:endParaRPr/>
          </a:p>
        </p:txBody>
      </p:sp>
      <p:sp>
        <p:nvSpPr>
          <p:cNvPr id="462" name="Google Shape;462;p47"/>
          <p:cNvSpPr txBox="1"/>
          <p:nvPr/>
        </p:nvSpPr>
        <p:spPr>
          <a:xfrm>
            <a:off x="6253163" y="6575425"/>
            <a:ext cx="28225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Fei-Fei, Fergus &amp; Torralba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8" descr="Magritte"/>
          <p:cNvPicPr preferRelativeResize="0"/>
          <p:nvPr/>
        </p:nvPicPr>
        <p:blipFill rotWithShape="1">
          <a:blip r:embed="rId3">
            <a:alphaModFix/>
          </a:blip>
          <a:srcRect l="3540" t="9630" r="3092" b="8887"/>
          <a:stretch/>
        </p:blipFill>
        <p:spPr>
          <a:xfrm>
            <a:off x="3440113" y="0"/>
            <a:ext cx="57038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8"/>
          <p:cNvSpPr txBox="1"/>
          <p:nvPr/>
        </p:nvSpPr>
        <p:spPr>
          <a:xfrm>
            <a:off x="98425" y="106363"/>
            <a:ext cx="4132263" cy="579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B83D00"/>
                </a:solidFill>
                <a:latin typeface="Arial"/>
                <a:ea typeface="Arial"/>
                <a:cs typeface="Arial"/>
                <a:sym typeface="Arial"/>
              </a:rPr>
              <a:t>Challenges: occlusion</a:t>
            </a:r>
            <a:endParaRPr/>
          </a:p>
        </p:txBody>
      </p:sp>
      <p:sp>
        <p:nvSpPr>
          <p:cNvPr id="470" name="Google Shape;470;p48"/>
          <p:cNvSpPr txBox="1"/>
          <p:nvPr/>
        </p:nvSpPr>
        <p:spPr>
          <a:xfrm>
            <a:off x="1797050" y="6491288"/>
            <a:ext cx="1708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83D00"/>
                </a:solidFill>
                <a:latin typeface="Arial"/>
                <a:ea typeface="Arial"/>
                <a:cs typeface="Arial"/>
                <a:sym typeface="Arial"/>
              </a:rPr>
              <a:t>Magritte, 1957 </a:t>
            </a:r>
            <a:endParaRPr/>
          </a:p>
        </p:txBody>
      </p:sp>
      <p:sp>
        <p:nvSpPr>
          <p:cNvPr id="471" name="Google Shape;471;p48"/>
          <p:cNvSpPr txBox="1"/>
          <p:nvPr/>
        </p:nvSpPr>
        <p:spPr>
          <a:xfrm>
            <a:off x="6253163" y="6575425"/>
            <a:ext cx="28225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 credit: Fei-Fei, Fergus &amp; Torralba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/>
        </p:nvSpPr>
        <p:spPr>
          <a:xfrm>
            <a:off x="98425" y="76200"/>
            <a:ext cx="5776913" cy="579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505"/>
                </a:solidFill>
                <a:latin typeface="Arial"/>
                <a:ea typeface="Arial"/>
                <a:cs typeface="Arial"/>
                <a:sym typeface="Arial"/>
              </a:rPr>
              <a:t>Challenges: background clutter</a:t>
            </a:r>
            <a:endParaRPr/>
          </a:p>
        </p:txBody>
      </p:sp>
      <p:pic>
        <p:nvPicPr>
          <p:cNvPr id="478" name="Google Shape;478;p49" descr="fiji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762000"/>
            <a:ext cx="7620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50"/>
          <p:cNvGrpSpPr/>
          <p:nvPr/>
        </p:nvGrpSpPr>
        <p:grpSpPr>
          <a:xfrm>
            <a:off x="2819400" y="762000"/>
            <a:ext cx="5715000" cy="5715000"/>
            <a:chOff x="1776" y="480"/>
            <a:chExt cx="3600" cy="3600"/>
          </a:xfrm>
        </p:grpSpPr>
        <p:pic>
          <p:nvPicPr>
            <p:cNvPr id="485" name="Google Shape;485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76" y="2352"/>
              <a:ext cx="1728" cy="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76" y="480"/>
              <a:ext cx="1728" cy="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48" y="2352"/>
              <a:ext cx="1728" cy="1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48" y="480"/>
              <a:ext cx="1728" cy="17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" name="Google Shape;489;p50"/>
          <p:cNvGrpSpPr/>
          <p:nvPr/>
        </p:nvGrpSpPr>
        <p:grpSpPr>
          <a:xfrm>
            <a:off x="2971800" y="1219200"/>
            <a:ext cx="4495800" cy="5257800"/>
            <a:chOff x="1872" y="768"/>
            <a:chExt cx="2832" cy="3312"/>
          </a:xfrm>
        </p:grpSpPr>
        <p:sp>
          <p:nvSpPr>
            <p:cNvPr id="490" name="Google Shape;490;p50"/>
            <p:cNvSpPr/>
            <p:nvPr/>
          </p:nvSpPr>
          <p:spPr>
            <a:xfrm>
              <a:off x="2304" y="1824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0"/>
            <p:cNvSpPr/>
            <p:nvPr/>
          </p:nvSpPr>
          <p:spPr>
            <a:xfrm>
              <a:off x="2688" y="1632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0"/>
            <p:cNvSpPr/>
            <p:nvPr/>
          </p:nvSpPr>
          <p:spPr>
            <a:xfrm>
              <a:off x="3888" y="768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0"/>
            <p:cNvSpPr/>
            <p:nvPr/>
          </p:nvSpPr>
          <p:spPr>
            <a:xfrm>
              <a:off x="1872" y="3264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0"/>
            <p:cNvSpPr/>
            <p:nvPr/>
          </p:nvSpPr>
          <p:spPr>
            <a:xfrm>
              <a:off x="2640" y="3456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0"/>
            <p:cNvSpPr/>
            <p:nvPr/>
          </p:nvSpPr>
          <p:spPr>
            <a:xfrm>
              <a:off x="2736" y="2976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0"/>
            <p:cNvSpPr/>
            <p:nvPr/>
          </p:nvSpPr>
          <p:spPr>
            <a:xfrm>
              <a:off x="3792" y="3600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0"/>
            <p:cNvSpPr/>
            <p:nvPr/>
          </p:nvSpPr>
          <p:spPr>
            <a:xfrm>
              <a:off x="4224" y="3600"/>
              <a:ext cx="480" cy="48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8" name="Google Shape;498;p50"/>
          <p:cNvPicPr preferRelativeResize="0"/>
          <p:nvPr/>
        </p:nvPicPr>
        <p:blipFill rotWithShape="1">
          <a:blip r:embed="rId7">
            <a:alphaModFix/>
          </a:blip>
          <a:srcRect l="31035" t="82759" r="41378"/>
          <a:stretch/>
        </p:blipFill>
        <p:spPr>
          <a:xfrm>
            <a:off x="1066800" y="3200400"/>
            <a:ext cx="757238" cy="4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229600" cy="56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Challenges:  local ambiguity</a:t>
            </a:r>
            <a:endParaRPr/>
          </a:p>
        </p:txBody>
      </p:sp>
      <p:sp>
        <p:nvSpPr>
          <p:cNvPr id="500" name="Google Shape;500;p50"/>
          <p:cNvSpPr txBox="1"/>
          <p:nvPr/>
        </p:nvSpPr>
        <p:spPr>
          <a:xfrm>
            <a:off x="6253163" y="6575425"/>
            <a:ext cx="2822575" cy="27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credit: Fei-Fei, Fergus &amp; Torralba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Challenges or opportunities?</a:t>
            </a:r>
            <a:endParaRPr/>
          </a:p>
        </p:txBody>
      </p:sp>
      <p:sp>
        <p:nvSpPr>
          <p:cNvPr id="507" name="Google Shape;507;p51"/>
          <p:cNvSpPr txBox="1">
            <a:spLocks noGrp="1"/>
          </p:cNvSpPr>
          <p:nvPr>
            <p:ph type="body" idx="1"/>
          </p:nvPr>
        </p:nvSpPr>
        <p:spPr>
          <a:xfrm>
            <a:off x="152400" y="838200"/>
            <a:ext cx="8839200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Images are confusing, but they also reveal the structure of the world through numerous cues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Our job is to interpret the cues!</a:t>
            </a:r>
            <a:endParaRPr/>
          </a:p>
        </p:txBody>
      </p:sp>
      <p:pic>
        <p:nvPicPr>
          <p:cNvPr id="508" name="Google Shape;50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2339975"/>
            <a:ext cx="3390900" cy="42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1"/>
          <p:cNvSpPr txBox="1"/>
          <p:nvPr/>
        </p:nvSpPr>
        <p:spPr>
          <a:xfrm>
            <a:off x="6350000" y="6430963"/>
            <a:ext cx="2119313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source: J. Koenderink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Analog Image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image can be understood as a 2D light intensity function f(x,y) where: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x and y are spatial coordinates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The value of f at any point (x, y) is proportional to the brightness or gray value of the image at that point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Cannot be stored as such on a digital</a:t>
            </a:r>
            <a:br>
              <a:rPr lang="en-US"/>
            </a:br>
            <a:r>
              <a:rPr lang="en-US"/>
              <a:t>computer.</a:t>
            </a:r>
            <a:br>
              <a:rPr lang="en-US"/>
            </a:b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4038600"/>
            <a:ext cx="3339872" cy="262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 line</a:t>
            </a:r>
            <a:endParaRPr/>
          </a:p>
        </p:txBody>
      </p:sp>
      <p:sp>
        <p:nvSpPr>
          <p:cNvPr id="516" name="Google Shape;516;p52"/>
          <p:cNvSpPr txBox="1">
            <a:spLocks noGrp="1"/>
          </p:cNvSpPr>
          <p:nvPr>
            <p:ph type="body" idx="1"/>
          </p:nvPr>
        </p:nvSpPr>
        <p:spPr>
          <a:xfrm>
            <a:off x="152400" y="838200"/>
            <a:ext cx="88392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Perception is an inherently ambiguous problem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Many different 3D scenes could have given rise to a particular 2D picture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Possible solutions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Bring in more constraints ( or more images)</a:t>
            </a:r>
            <a:endParaRPr/>
          </a:p>
          <a:p>
            <a:pPr marL="742950" lvl="1" indent="-28575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</a:pPr>
            <a:r>
              <a:rPr lang="en-US"/>
              <a:t>Use prior knowledge about the structure of the world</a:t>
            </a:r>
            <a:endParaRPr/>
          </a:p>
          <a:p>
            <a:pPr marL="342900" lvl="0" indent="-342900" algn="l" rtl="0"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Need both exact measurements and statistical inference!</a:t>
            </a:r>
            <a:endParaRPr/>
          </a:p>
        </p:txBody>
      </p:sp>
      <p:pic>
        <p:nvPicPr>
          <p:cNvPr id="517" name="Google Shape;51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8400" y="1752601"/>
            <a:ext cx="4495800" cy="275340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/>
          <p:nvPr/>
        </p:nvSpPr>
        <p:spPr>
          <a:xfrm>
            <a:off x="7254875" y="6583363"/>
            <a:ext cx="18669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source: F. Durand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3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Textbook</a:t>
            </a:r>
            <a:endParaRPr/>
          </a:p>
        </p:txBody>
      </p:sp>
      <p:sp>
        <p:nvSpPr>
          <p:cNvPr id="524" name="Google Shape;524;p53"/>
          <p:cNvSpPr txBox="1">
            <a:spLocks noGrp="1"/>
          </p:cNvSpPr>
          <p:nvPr>
            <p:ph type="body" idx="1"/>
          </p:nvPr>
        </p:nvSpPr>
        <p:spPr>
          <a:xfrm>
            <a:off x="2297112" y="1273803"/>
            <a:ext cx="6161088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“Digital Image Processing”, 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lang="en-US" sz="2400"/>
              <a:t>Rafael C. Gonzalez &amp; Richard E. Woods, </a:t>
            </a:r>
            <a:endParaRPr sz="2400"/>
          </a:p>
        </p:txBody>
      </p:sp>
      <p:pic>
        <p:nvPicPr>
          <p:cNvPr id="525" name="Google Shape;525;p53"/>
          <p:cNvPicPr preferRelativeResize="0"/>
          <p:nvPr/>
        </p:nvPicPr>
        <p:blipFill rotWithShape="1">
          <a:blip r:embed="rId3">
            <a:alphaModFix/>
          </a:blip>
          <a:srcRect l="23648" t="5469" r="26697" b="57874"/>
          <a:stretch/>
        </p:blipFill>
        <p:spPr>
          <a:xfrm>
            <a:off x="7883" y="3958254"/>
            <a:ext cx="6161088" cy="232665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3"/>
          <p:cNvSpPr txBox="1"/>
          <p:nvPr/>
        </p:nvSpPr>
        <p:spPr>
          <a:xfrm>
            <a:off x="990600" y="6222124"/>
            <a:ext cx="6619875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http://szeliski.org/Book/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27" name="Google Shape;527;p53" descr="boo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912" y="1136431"/>
            <a:ext cx="1981200" cy="2599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4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Important links</a:t>
            </a:r>
            <a:endParaRPr/>
          </a:p>
        </p:txBody>
      </p:sp>
      <p:sp>
        <p:nvSpPr>
          <p:cNvPr id="533" name="Google Shape;533;p54"/>
          <p:cNvSpPr txBox="1">
            <a:spLocks noGrp="1"/>
          </p:cNvSpPr>
          <p:nvPr>
            <p:ph type="body" idx="1"/>
          </p:nvPr>
        </p:nvSpPr>
        <p:spPr>
          <a:xfrm>
            <a:off x="685800" y="1273803"/>
            <a:ext cx="7772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https://bioimagebook.github.io/chapters/1-concepts/1-images_and_pixels/images_and_pixels.html</a:t>
            </a:r>
            <a:endParaRPr sz="2400" dirty="0"/>
          </a:p>
          <a:p>
            <a:pPr marL="457200" lvl="0" indent="-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 u="sng" dirty="0">
                <a:solidFill>
                  <a:schemeClr val="hlink"/>
                </a:solidFill>
                <a:hlinkClick r:id="rId4"/>
              </a:rPr>
              <a:t>https://www.oreilly.com/library/view/practical-computer-vision/9781449337865/ch04.html</a:t>
            </a: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400" dirty="0"/>
              <a:t> 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54AAE-BD6C-DF98-9A94-ABE17C2F19B4}"/>
              </a:ext>
            </a:extLst>
          </p:cNvPr>
          <p:cNvSpPr txBox="1"/>
          <p:nvPr/>
        </p:nvSpPr>
        <p:spPr>
          <a:xfrm>
            <a:off x="479394" y="3915052"/>
            <a:ext cx="8309499" cy="1726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books:</a:t>
            </a:r>
          </a:p>
          <a:p>
            <a:pPr marL="457200" indent="-457200" algn="l">
              <a:lnSpc>
                <a:spcPct val="150000"/>
              </a:lnSpc>
              <a:spcBef>
                <a:spcPts val="300"/>
              </a:spcBef>
              <a:buAutoNum type="arabicPeriod"/>
            </a:pPr>
            <a:r>
              <a:rPr lang="en-US" sz="2400" b="0" i="0" dirty="0">
                <a:solidFill>
                  <a:srgbClr val="211B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Processing- 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Rafael </a:t>
            </a:r>
            <a:r>
              <a:rPr lang="en-US" sz="2400" b="0" i="0" dirty="0" err="1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C.Gonzalez</a:t>
            </a:r>
            <a:r>
              <a:rPr lang="en-US" sz="24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Richard Eugene Woods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5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you looking for</a:t>
            </a:r>
            <a:endParaRPr/>
          </a:p>
        </p:txBody>
      </p:sp>
      <p:pic>
        <p:nvPicPr>
          <p:cNvPr id="539" name="Google Shape;539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295399"/>
            <a:ext cx="7239000" cy="497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an image?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152400" y="1143000"/>
            <a:ext cx="8991600" cy="53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can think of an </a:t>
            </a:r>
            <a:r>
              <a:rPr lang="en-US" b="1"/>
              <a:t>image </a:t>
            </a:r>
            <a:r>
              <a:rPr lang="en-US"/>
              <a:t>as a function, </a:t>
            </a:r>
            <a:r>
              <a:rPr lang="en-US" i="1"/>
              <a:t>f</a:t>
            </a:r>
            <a:r>
              <a:rPr lang="en-US"/>
              <a:t>, from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baseline="30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/>
              <a:t> to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R: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x, y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400"/>
              <a:t>gives the </a:t>
            </a:r>
            <a:r>
              <a:rPr lang="en-US" sz="2400" b="1"/>
              <a:t>intensity</a:t>
            </a:r>
            <a:r>
              <a:rPr lang="en-US" sz="2400"/>
              <a:t> at position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( </a:t>
            </a:r>
            <a:r>
              <a:rPr lang="en-US" sz="2400" i="1">
                <a:latin typeface="Times New Roman"/>
                <a:ea typeface="Times New Roman"/>
                <a:cs typeface="Times New Roman"/>
                <a:sym typeface="Times New Roman"/>
              </a:rPr>
              <a:t>x, y </a:t>
            </a: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endParaRPr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Realistically, we expect the image only to be defined over a rectangle, with a finite range:</a:t>
            </a:r>
            <a:endParaRPr/>
          </a:p>
          <a:p>
            <a:pPr marL="114300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</a:pP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[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lang="en-US" sz="2000"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000" i="1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] 🡪 [0,1]</a:t>
            </a: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None/>
            </a:pPr>
            <a:r>
              <a:rPr lang="en-US"/>
              <a:t>A color image is just three functions pasted together.  We can write this as a “vector-valued” function: </a:t>
            </a:r>
            <a:endParaRPr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0800" y="5063741"/>
            <a:ext cx="3429000" cy="143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2854528" y="1005880"/>
            <a:ext cx="3851072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952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8C1515"/>
                </a:solidFill>
              </a:rPr>
              <a:t>Digital Images and Pixels</a:t>
            </a:r>
            <a:endParaRPr sz="2700"/>
          </a:p>
        </p:txBody>
      </p:sp>
      <p:sp>
        <p:nvSpPr>
          <p:cNvPr id="141" name="Google Shape;141;p18"/>
          <p:cNvSpPr txBox="1"/>
          <p:nvPr/>
        </p:nvSpPr>
        <p:spPr>
          <a:xfrm>
            <a:off x="286881" y="1719580"/>
            <a:ext cx="7963376" cy="97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150" rIns="0" bIns="0" anchor="t" anchorCtr="0">
            <a:spAutoFit/>
          </a:bodyPr>
          <a:lstStyle/>
          <a:p>
            <a:pPr marL="266700" marR="0" lvl="0" indent="-257175" algn="l" rtl="0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image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discrete samples </a:t>
            </a: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representing continuous image 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66700" marR="0" lvl="0" indent="-257175" algn="l" rtl="0">
              <a:spcBef>
                <a:spcPts val="420"/>
              </a:spcBef>
              <a:spcAft>
                <a:spcPts val="0"/>
              </a:spcAft>
              <a:buClr>
                <a:srgbClr val="8C1515"/>
              </a:buClr>
              <a:buSzPts val="1200"/>
              <a:buFont typeface="Noto Sans Symbols"/>
              <a:buChar char="■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element of the 2-d array </a:t>
            </a: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8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called a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6700" marR="0" lvl="0" indent="0" algn="l" rtl="0">
              <a:spcBef>
                <a:spcPts val="19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(from “picture element“)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823912" y="4377309"/>
            <a:ext cx="897731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200x200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333575" y="4377309"/>
            <a:ext cx="897731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100x100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3969426" y="4377309"/>
            <a:ext cx="642938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50x50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476666" y="4377309"/>
            <a:ext cx="642938" cy="28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25x25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71501" y="2974087"/>
            <a:ext cx="1511045" cy="15110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570309" y="2971800"/>
            <a:ext cx="1400175" cy="140017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66737" y="2968228"/>
            <a:ext cx="1407319" cy="1407319"/>
          </a:xfrm>
          <a:custGeom>
            <a:avLst/>
            <a:gdLst/>
            <a:ahLst/>
            <a:cxnLst/>
            <a:rect l="l" t="t" r="r" b="b"/>
            <a:pathLst>
              <a:path w="1876425" h="1876425" extrusionOk="0">
                <a:moveTo>
                  <a:pt x="0" y="0"/>
                </a:moveTo>
                <a:lnTo>
                  <a:pt x="1876424" y="0"/>
                </a:lnTo>
                <a:lnTo>
                  <a:pt x="1876424" y="1876424"/>
                </a:lnTo>
                <a:lnTo>
                  <a:pt x="0" y="1876424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2096262" y="2974087"/>
            <a:ext cx="1511046" cy="151104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2094309" y="2971800"/>
            <a:ext cx="1400175" cy="1400175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2090738" y="2968228"/>
            <a:ext cx="1407319" cy="1407319"/>
          </a:xfrm>
          <a:custGeom>
            <a:avLst/>
            <a:gdLst/>
            <a:ahLst/>
            <a:cxnLst/>
            <a:rect l="l" t="t" r="r" b="b"/>
            <a:pathLst>
              <a:path w="1876425" h="1876425" extrusionOk="0">
                <a:moveTo>
                  <a:pt x="0" y="0"/>
                </a:moveTo>
                <a:lnTo>
                  <a:pt x="1876425" y="0"/>
                </a:lnTo>
                <a:lnTo>
                  <a:pt x="1876425" y="1876424"/>
                </a:lnTo>
                <a:lnTo>
                  <a:pt x="0" y="1876424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3618739" y="2974087"/>
            <a:ext cx="1513331" cy="151104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3618309" y="2971800"/>
            <a:ext cx="1400175" cy="1400175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3614738" y="2968228"/>
            <a:ext cx="1407319" cy="1407319"/>
          </a:xfrm>
          <a:custGeom>
            <a:avLst/>
            <a:gdLst/>
            <a:ahLst/>
            <a:cxnLst/>
            <a:rect l="l" t="t" r="r" b="b"/>
            <a:pathLst>
              <a:path w="1876425" h="1876425" extrusionOk="0">
                <a:moveTo>
                  <a:pt x="0" y="0"/>
                </a:moveTo>
                <a:lnTo>
                  <a:pt x="1876425" y="0"/>
                </a:lnTo>
                <a:lnTo>
                  <a:pt x="1876425" y="1876424"/>
                </a:lnTo>
                <a:lnTo>
                  <a:pt x="0" y="1876424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5143501" y="2974087"/>
            <a:ext cx="1511045" cy="15110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5142308" y="2971800"/>
            <a:ext cx="1400175" cy="1400175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5138736" y="2968228"/>
            <a:ext cx="1407319" cy="1407319"/>
          </a:xfrm>
          <a:custGeom>
            <a:avLst/>
            <a:gdLst/>
            <a:ahLst/>
            <a:cxnLst/>
            <a:rect l="l" t="t" r="r" b="b"/>
            <a:pathLst>
              <a:path w="1876425" h="1876425" extrusionOk="0">
                <a:moveTo>
                  <a:pt x="0" y="0"/>
                </a:moveTo>
                <a:lnTo>
                  <a:pt x="1876425" y="0"/>
                </a:lnTo>
                <a:lnTo>
                  <a:pt x="1876425" y="1876424"/>
                </a:lnTo>
                <a:lnTo>
                  <a:pt x="0" y="1876424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Digital Image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76200" y="914400"/>
            <a:ext cx="8991600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digitized image is one in which: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Spatial and grayscale values have been made discrete.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Intensities measured across a regularly spaced grid in x and y directions are sampled to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8 bits (256 values) per point for black and white,</a:t>
            </a:r>
            <a:endParaRPr/>
          </a:p>
          <a:p>
            <a:pPr marL="114300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/>
              <a:t>3x8 bits per point for color images.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Stored as a 2D arrays of gray-level values. The array elements are called pixels and identified by their x, y coordinates.</a:t>
            </a:r>
            <a:br>
              <a:rPr lang="en-US"/>
            </a:b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3">
            <a:alphaModFix/>
          </a:blip>
          <a:srcRect t="5328"/>
          <a:stretch/>
        </p:blipFill>
        <p:spPr>
          <a:xfrm>
            <a:off x="1219828" y="4343400"/>
            <a:ext cx="7292666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3278391" y="1005880"/>
            <a:ext cx="3332632" cy="425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952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8C1515"/>
                </a:solidFill>
              </a:rPr>
              <a:t>Color Components</a:t>
            </a:r>
            <a:endParaRPr sz="2700"/>
          </a:p>
        </p:txBody>
      </p:sp>
      <p:sp>
        <p:nvSpPr>
          <p:cNvPr id="170" name="Google Shape;170;p20"/>
          <p:cNvSpPr/>
          <p:nvPr/>
        </p:nvSpPr>
        <p:spPr>
          <a:xfrm>
            <a:off x="685622" y="3829051"/>
            <a:ext cx="1371509" cy="137150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2628215" y="3829051"/>
            <a:ext cx="1371509" cy="13715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4570810" y="3829051"/>
            <a:ext cx="1371509" cy="137150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2627710" y="2011676"/>
            <a:ext cx="1371509" cy="130293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2624138" y="1939529"/>
            <a:ext cx="1378744" cy="1378744"/>
          </a:xfrm>
          <a:custGeom>
            <a:avLst/>
            <a:gdLst/>
            <a:ahLst/>
            <a:cxnLst/>
            <a:rect l="l" t="t" r="r" b="b"/>
            <a:pathLst>
              <a:path w="1838325" h="1838325" extrusionOk="0">
                <a:moveTo>
                  <a:pt x="0" y="0"/>
                </a:moveTo>
                <a:lnTo>
                  <a:pt x="1838204" y="0"/>
                </a:lnTo>
                <a:lnTo>
                  <a:pt x="1838204" y="1838203"/>
                </a:lnTo>
                <a:lnTo>
                  <a:pt x="0" y="1838203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1366329" y="3366605"/>
            <a:ext cx="975836" cy="415290"/>
          </a:xfrm>
          <a:custGeom>
            <a:avLst/>
            <a:gdLst/>
            <a:ahLst/>
            <a:cxnLst/>
            <a:rect l="l" t="t" r="r" b="b"/>
            <a:pathLst>
              <a:path w="1301114" h="553720" extrusionOk="0">
                <a:moveTo>
                  <a:pt x="1216132" y="26422"/>
                </a:moveTo>
                <a:lnTo>
                  <a:pt x="0" y="527182"/>
                </a:lnTo>
                <a:lnTo>
                  <a:pt x="10880" y="553605"/>
                </a:lnTo>
                <a:lnTo>
                  <a:pt x="1227012" y="52844"/>
                </a:lnTo>
                <a:lnTo>
                  <a:pt x="1216132" y="26422"/>
                </a:lnTo>
                <a:close/>
              </a:path>
              <a:path w="1301114" h="553720" extrusionOk="0">
                <a:moveTo>
                  <a:pt x="1288656" y="20982"/>
                </a:moveTo>
                <a:lnTo>
                  <a:pt x="1229342" y="20982"/>
                </a:lnTo>
                <a:lnTo>
                  <a:pt x="1240222" y="47405"/>
                </a:lnTo>
                <a:lnTo>
                  <a:pt x="1227012" y="52844"/>
                </a:lnTo>
                <a:lnTo>
                  <a:pt x="1237891" y="79267"/>
                </a:lnTo>
                <a:lnTo>
                  <a:pt x="1288656" y="20982"/>
                </a:lnTo>
                <a:close/>
              </a:path>
              <a:path w="1301114" h="553720" extrusionOk="0">
                <a:moveTo>
                  <a:pt x="1229342" y="20982"/>
                </a:moveTo>
                <a:lnTo>
                  <a:pt x="1216132" y="26422"/>
                </a:lnTo>
                <a:lnTo>
                  <a:pt x="1227012" y="52844"/>
                </a:lnTo>
                <a:lnTo>
                  <a:pt x="1240222" y="47405"/>
                </a:lnTo>
                <a:lnTo>
                  <a:pt x="1229342" y="20982"/>
                </a:lnTo>
                <a:close/>
              </a:path>
              <a:path w="1301114" h="553720" extrusionOk="0">
                <a:moveTo>
                  <a:pt x="1205252" y="0"/>
                </a:moveTo>
                <a:lnTo>
                  <a:pt x="1216132" y="26422"/>
                </a:lnTo>
                <a:lnTo>
                  <a:pt x="1229342" y="20982"/>
                </a:lnTo>
                <a:lnTo>
                  <a:pt x="1288656" y="20982"/>
                </a:lnTo>
                <a:lnTo>
                  <a:pt x="1300840" y="6993"/>
                </a:lnTo>
                <a:lnTo>
                  <a:pt x="1205252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3281363" y="3371850"/>
            <a:ext cx="64294" cy="400050"/>
          </a:xfrm>
          <a:custGeom>
            <a:avLst/>
            <a:gdLst/>
            <a:ahLst/>
            <a:cxnLst/>
            <a:rect l="l" t="t" r="r" b="b"/>
            <a:pathLst>
              <a:path w="85725" h="533400" extrusionOk="0">
                <a:moveTo>
                  <a:pt x="57150" y="71437"/>
                </a:moveTo>
                <a:lnTo>
                  <a:pt x="28575" y="71437"/>
                </a:lnTo>
                <a:lnTo>
                  <a:pt x="28575" y="533400"/>
                </a:lnTo>
                <a:lnTo>
                  <a:pt x="57150" y="533400"/>
                </a:lnTo>
                <a:lnTo>
                  <a:pt x="57150" y="71437"/>
                </a:lnTo>
                <a:close/>
              </a:path>
              <a:path w="85725" h="533400" extrusionOk="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533400" extrusionOk="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23DC0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227910" y="3365192"/>
            <a:ext cx="1032986" cy="416719"/>
          </a:xfrm>
          <a:custGeom>
            <a:avLst/>
            <a:gdLst/>
            <a:ahLst/>
            <a:cxnLst/>
            <a:rect l="l" t="t" r="r" b="b"/>
            <a:pathLst>
              <a:path w="1377315" h="555625" extrusionOk="0">
                <a:moveTo>
                  <a:pt x="85073" y="26631"/>
                </a:moveTo>
                <a:lnTo>
                  <a:pt x="74716" y="53263"/>
                </a:lnTo>
                <a:lnTo>
                  <a:pt x="1366420" y="555593"/>
                </a:lnTo>
                <a:lnTo>
                  <a:pt x="1376777" y="528961"/>
                </a:lnTo>
                <a:lnTo>
                  <a:pt x="85073" y="26631"/>
                </a:lnTo>
                <a:close/>
              </a:path>
              <a:path w="1377315" h="555625" extrusionOk="0">
                <a:moveTo>
                  <a:pt x="95430" y="0"/>
                </a:moveTo>
                <a:lnTo>
                  <a:pt x="0" y="8877"/>
                </a:lnTo>
                <a:lnTo>
                  <a:pt x="64359" y="79895"/>
                </a:lnTo>
                <a:lnTo>
                  <a:pt x="74716" y="53263"/>
                </a:lnTo>
                <a:lnTo>
                  <a:pt x="61403" y="48086"/>
                </a:lnTo>
                <a:lnTo>
                  <a:pt x="71761" y="21454"/>
                </a:lnTo>
                <a:lnTo>
                  <a:pt x="87087" y="21454"/>
                </a:lnTo>
                <a:lnTo>
                  <a:pt x="95430" y="0"/>
                </a:lnTo>
                <a:close/>
              </a:path>
              <a:path w="1377315" h="555625" extrusionOk="0">
                <a:moveTo>
                  <a:pt x="71761" y="21454"/>
                </a:moveTo>
                <a:lnTo>
                  <a:pt x="61403" y="48086"/>
                </a:lnTo>
                <a:lnTo>
                  <a:pt x="74716" y="53263"/>
                </a:lnTo>
                <a:lnTo>
                  <a:pt x="85073" y="26631"/>
                </a:lnTo>
                <a:lnTo>
                  <a:pt x="71761" y="21454"/>
                </a:lnTo>
                <a:close/>
              </a:path>
              <a:path w="1377315" h="555625" extrusionOk="0">
                <a:moveTo>
                  <a:pt x="87087" y="21454"/>
                </a:moveTo>
                <a:lnTo>
                  <a:pt x="71761" y="21454"/>
                </a:lnTo>
                <a:lnTo>
                  <a:pt x="85073" y="26631"/>
                </a:lnTo>
                <a:lnTo>
                  <a:pt x="87087" y="21454"/>
                </a:lnTo>
                <a:close/>
              </a:path>
            </a:pathLst>
          </a:custGeom>
          <a:solidFill>
            <a:srgbClr val="0033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820856" y="5158358"/>
            <a:ext cx="1099661" cy="3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644194" y="5153787"/>
            <a:ext cx="1342548" cy="3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4715004" y="5158358"/>
            <a:ext cx="1137761" cy="3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Blue 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95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704329" y="2056919"/>
            <a:ext cx="1371509" cy="1302934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700758" y="1984772"/>
            <a:ext cx="1378744" cy="1378744"/>
          </a:xfrm>
          <a:custGeom>
            <a:avLst/>
            <a:gdLst/>
            <a:ahLst/>
            <a:cxnLst/>
            <a:rect l="l" t="t" r="r" b="b"/>
            <a:pathLst>
              <a:path w="1838325" h="1838325" extrusionOk="0">
                <a:moveTo>
                  <a:pt x="0" y="0"/>
                </a:moveTo>
                <a:lnTo>
                  <a:pt x="1838204" y="0"/>
                </a:lnTo>
                <a:lnTo>
                  <a:pt x="1838204" y="1838203"/>
                </a:lnTo>
                <a:lnTo>
                  <a:pt x="0" y="1838203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6611023" y="1741551"/>
            <a:ext cx="1533525" cy="2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Monochrome image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458664" y="3432429"/>
            <a:ext cx="1867376" cy="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9525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r>
              <a:rPr lang="en-US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G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 </a:t>
            </a:r>
            <a:r>
              <a:rPr lang="en-US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B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US" sz="15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x,y</a:t>
            </a:r>
            <a:r>
              <a:rPr lang="en-US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1929383" y="1817370"/>
            <a:ext cx="2953512" cy="224485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1883663" y="1771650"/>
            <a:ext cx="2830068" cy="2121408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1872853" y="1759744"/>
            <a:ext cx="2850833" cy="2144078"/>
          </a:xfrm>
          <a:custGeom>
            <a:avLst/>
            <a:gdLst/>
            <a:ahLst/>
            <a:cxnLst/>
            <a:rect l="l" t="t" r="r" b="b"/>
            <a:pathLst>
              <a:path w="3801110" h="2858770" extrusionOk="0">
                <a:moveTo>
                  <a:pt x="0" y="0"/>
                </a:moveTo>
                <a:lnTo>
                  <a:pt x="3801109" y="0"/>
                </a:lnTo>
                <a:lnTo>
                  <a:pt x="3801109" y="2858769"/>
                </a:lnTo>
                <a:lnTo>
                  <a:pt x="0" y="2858769"/>
                </a:lnTo>
                <a:lnTo>
                  <a:pt x="0" y="0"/>
                </a:lnTo>
                <a:close/>
              </a:path>
            </a:pathLst>
          </a:custGeom>
          <a:noFill/>
          <a:ln w="317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055113" y="1771650"/>
            <a:ext cx="2660904" cy="238887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1997963" y="1714500"/>
            <a:ext cx="2546604" cy="227457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1989534" y="1704975"/>
            <a:ext cx="2562701" cy="2293144"/>
          </a:xfrm>
          <a:custGeom>
            <a:avLst/>
            <a:gdLst/>
            <a:ahLst/>
            <a:cxnLst/>
            <a:rect l="l" t="t" r="r" b="b"/>
            <a:pathLst>
              <a:path w="3416935" h="3057525" extrusionOk="0">
                <a:moveTo>
                  <a:pt x="0" y="0"/>
                </a:moveTo>
                <a:lnTo>
                  <a:pt x="3416680" y="0"/>
                </a:lnTo>
                <a:lnTo>
                  <a:pt x="3416680" y="3057397"/>
                </a:lnTo>
                <a:lnTo>
                  <a:pt x="0" y="305739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3953589" y="3613785"/>
            <a:ext cx="452914" cy="2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E4D93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μm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06442" y="4062222"/>
            <a:ext cx="2256322" cy="23228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0"/>
          <p:cNvCxnSpPr/>
          <p:nvPr/>
        </p:nvCxnSpPr>
        <p:spPr>
          <a:xfrm>
            <a:off x="7502460" y="5457199"/>
            <a:ext cx="1260540" cy="6288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4" name="Google Shape;194;p20"/>
          <p:cNvCxnSpPr/>
          <p:nvPr/>
        </p:nvCxnSpPr>
        <p:spPr>
          <a:xfrm rot="10800000" flipH="1">
            <a:off x="7489139" y="4267200"/>
            <a:ext cx="13321" cy="1041437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5" name="Google Shape;195;p20"/>
          <p:cNvCxnSpPr/>
          <p:nvPr/>
        </p:nvCxnSpPr>
        <p:spPr>
          <a:xfrm flipH="1">
            <a:off x="6270573" y="5449076"/>
            <a:ext cx="1159874" cy="542003"/>
          </a:xfrm>
          <a:prstGeom prst="straightConnector1">
            <a:avLst/>
          </a:prstGeom>
          <a:noFill/>
          <a:ln w="76200" cap="flat" cmpd="sng">
            <a:solidFill>
              <a:srgbClr val="FFFF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Digital Image? (cont…)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304800" y="914400"/>
            <a:ext cx="8610600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Common image formats include: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1 sample per point (B&amp;W or Grayscale)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3 samples per point (Red, Green, and Blue)</a:t>
            </a:r>
            <a:endParaRPr/>
          </a:p>
          <a:p>
            <a:pPr marL="74295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4 samples per point (Red, Green, Blue, and “Alpha”, a.k.a. Opacity)</a:t>
            </a:r>
            <a:endParaRPr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742950" lvl="1" indent="-1079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200"/>
              <a:t>For most of this course we will focus on grey-scale images</a:t>
            </a:r>
            <a:endParaRPr sz="3200"/>
          </a:p>
        </p:txBody>
      </p:sp>
      <p:pic>
        <p:nvPicPr>
          <p:cNvPr id="203" name="Google Shape;203;p21" descr="waterfall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336925" y="3630613"/>
            <a:ext cx="2416175" cy="208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 descr="waterf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150" y="3630613"/>
            <a:ext cx="2416175" cy="2087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0288" y="3630613"/>
            <a:ext cx="2416175" cy="208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1452</Words>
  <Application>Microsoft Office PowerPoint</Application>
  <PresentationFormat>On-screen Show (4:3)</PresentationFormat>
  <Paragraphs>209</Paragraphs>
  <Slides>43</Slides>
  <Notes>43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Times New Roman</vt:lpstr>
      <vt:lpstr>Arial</vt:lpstr>
      <vt:lpstr>Calibri</vt:lpstr>
      <vt:lpstr>Tahoma</vt:lpstr>
      <vt:lpstr>Noto Sans Symbols</vt:lpstr>
      <vt:lpstr>Arial Narrow</vt:lpstr>
      <vt:lpstr>Helvetica Neue</vt:lpstr>
      <vt:lpstr>Blank Presentation</vt:lpstr>
      <vt:lpstr>Digital Image Processing (CSE405) </vt:lpstr>
      <vt:lpstr>Imaging</vt:lpstr>
      <vt:lpstr>Imaging</vt:lpstr>
      <vt:lpstr>Analog Image</vt:lpstr>
      <vt:lpstr>What is an image?</vt:lpstr>
      <vt:lpstr>Digital Images and Pixels</vt:lpstr>
      <vt:lpstr>Digital Image</vt:lpstr>
      <vt:lpstr>Color Components</vt:lpstr>
      <vt:lpstr>What is a Digital Image? (cont…)</vt:lpstr>
      <vt:lpstr>What is a Digital Image? (cont…)</vt:lpstr>
      <vt:lpstr>Visualizing Image</vt:lpstr>
      <vt:lpstr>Images as Surfaces</vt:lpstr>
      <vt:lpstr>Images as Surfaces</vt:lpstr>
      <vt:lpstr>What is Digital Image Processing?</vt:lpstr>
      <vt:lpstr>Why do we process images?</vt:lpstr>
      <vt:lpstr>Have you done it?</vt:lpstr>
      <vt:lpstr>Image Processing Examples</vt:lpstr>
      <vt:lpstr>PowerPoint Presentation</vt:lpstr>
      <vt:lpstr>PowerPoint Presentation</vt:lpstr>
      <vt:lpstr>PowerPoint Presentation</vt:lpstr>
      <vt:lpstr>PowerPoint Presentation</vt:lpstr>
      <vt:lpstr>Operations in Frequency Domain </vt:lpstr>
      <vt:lpstr>Image Inpainting 1</vt:lpstr>
      <vt:lpstr>Optical character recognition (OCR)</vt:lpstr>
      <vt:lpstr>Face recognition</vt:lpstr>
      <vt:lpstr>Vision-based biometrics</vt:lpstr>
      <vt:lpstr>Login without a password…</vt:lpstr>
      <vt:lpstr>Object recognition (in mobile phones)</vt:lpstr>
      <vt:lpstr>Special effects:  shape capture</vt:lpstr>
      <vt:lpstr>Sports</vt:lpstr>
      <vt:lpstr>Smart 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Challenges:  local ambiguity</vt:lpstr>
      <vt:lpstr>Challenges or opportunities?</vt:lpstr>
      <vt:lpstr>Bottom line</vt:lpstr>
      <vt:lpstr>Textbook</vt:lpstr>
      <vt:lpstr>Important links</vt:lpstr>
      <vt:lpstr>What are you looking for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Md-Ferdous</cp:lastModifiedBy>
  <cp:revision>3</cp:revision>
  <dcterms:modified xsi:type="dcterms:W3CDTF">2024-11-19T03:55:09Z</dcterms:modified>
</cp:coreProperties>
</file>